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5869F-E82C-4D4E-8FDE-D96AC906697F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291A4-BED0-4C22-83C1-0E218B847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175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291A4-BED0-4C22-83C1-0E218B8478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0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32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4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22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6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25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58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26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9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94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30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78036-9380-4277-BE14-D8EF9C6E16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6EF49-3497-4166-A999-37B79D1733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20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2950" y="116632"/>
            <a:ext cx="7772400" cy="288031"/>
          </a:xfrm>
        </p:spPr>
        <p:txBody>
          <a:bodyPr>
            <a:normAutofit fontScale="90000"/>
          </a:bodyPr>
          <a:lstStyle/>
          <a:p>
            <a:r>
              <a:rPr lang="ru-RU" sz="1400" b="1" dirty="0" smtClean="0">
                <a:latin typeface="Century" pitchFamily="18" charset="0"/>
                <a:cs typeface="Times New Roman" pitchFamily="18" charset="0"/>
              </a:rPr>
              <a:t>Основания  для уменьшения исчисленного ИПН</a:t>
            </a:r>
            <a:endParaRPr lang="ru-RU" sz="1400" b="1" dirty="0">
              <a:latin typeface="Century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432110"/>
              </p:ext>
            </p:extLst>
          </p:nvPr>
        </p:nvGraphicFramePr>
        <p:xfrm>
          <a:off x="461959" y="398784"/>
          <a:ext cx="8314381" cy="5957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0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9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entury" pitchFamily="18" charset="0"/>
                        </a:rPr>
                        <a:t>с 1.01.2018г.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Century" pitchFamily="18" charset="0"/>
                        </a:rPr>
                        <a:t>с 1.01.2020г.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3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ЛЬГОТЫ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4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Ст.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319 (не рассматривается в качестве дохода)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49 льгот, </a:t>
                      </a:r>
                    </a:p>
                    <a:p>
                      <a:pPr algn="ctr" fontAlgn="ctr"/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в том числе, приросты по </a:t>
                      </a:r>
                      <a:r>
                        <a:rPr lang="ru-RU" sz="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имущю</a:t>
                      </a:r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доходу, сумма задолженности по займу, прощение долга по которому произведено в </a:t>
                      </a:r>
                      <a:r>
                        <a:rPr lang="ru-RU" sz="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соот</a:t>
                      </a:r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. с пп.11) п.5 ст.232 НК, стоимость услуг по Дорожной карте, где оператором был НПП</a:t>
                      </a:r>
                      <a:endParaRPr lang="ru-RU" sz="800" b="0" i="1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43 льгот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47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Ст.341 (корректировка)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50 корректировок,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в</a:t>
                      </a:r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том числе </a:t>
                      </a:r>
                      <a:r>
                        <a:rPr lang="ru-RU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стоимость путевок в детские лагеря, доход от реализации лома в размере 85%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53 корректировок,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в том числе приросты по</a:t>
                      </a:r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</a:t>
                      </a:r>
                      <a:r>
                        <a:rPr lang="ru-RU" sz="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имущ</a:t>
                      </a:r>
                      <a:r>
                        <a:rPr lang="ru-RU" sz="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. доходу</a:t>
                      </a:r>
                      <a:endParaRPr lang="ru-RU" sz="800" b="0" i="1" u="none" strike="noStrike" dirty="0" smtClean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477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НАЛОГОВЫЕ ВЫЧЕТЫ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ОПВ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ОПВ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--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ОСМС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5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 стандартные вычеты 1 МЗП, 882 МРП (для СУСН)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 стандартные вычеты 1 МЗП, 882 МРП (для СУСН)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" pitchFamily="18" charset="0"/>
                        </a:rPr>
                        <a:t>--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для многодетных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семей (282 МРП)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по добровольным пенсионным взносам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по добровольным пенсионным взносам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4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Century" pitchFamily="18" charset="0"/>
                        </a:rPr>
                        <a:t>--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на обучение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(118 МРП)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0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на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медицину </a:t>
                      </a:r>
                      <a:r>
                        <a:rPr lang="ru-RU" sz="900" i="1" u="none" strike="noStrike" dirty="0" smtClean="0">
                          <a:effectLst/>
                          <a:latin typeface="Century" pitchFamily="18" charset="0"/>
                        </a:rPr>
                        <a:t>(по мед. услугам)</a:t>
                      </a:r>
                      <a:r>
                        <a:rPr lang="ru-RU" sz="900" i="1" u="none" strike="noStrike" baseline="0" dirty="0" smtClean="0">
                          <a:effectLst/>
                          <a:latin typeface="Century" pitchFamily="18" charset="0"/>
                        </a:rPr>
                        <a:t> </a:t>
                      </a:r>
                      <a:r>
                        <a:rPr lang="ru-RU" sz="900" i="1" u="none" strike="noStrike" dirty="0" smtClean="0">
                          <a:effectLst/>
                          <a:latin typeface="Century" pitchFamily="18" charset="0"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(94 МРП)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на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медицину </a:t>
                      </a:r>
                      <a:r>
                        <a:rPr lang="ru-RU" sz="900" i="1" u="none" strike="noStrike" dirty="0" smtClean="0">
                          <a:effectLst/>
                          <a:latin typeface="Century" pitchFamily="18" charset="0"/>
                        </a:rPr>
                        <a:t>(по мед. услугам и страх премий по договорам добровольного страхования на случай болезни)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(118 МРП)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0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по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вознаграждениям только</a:t>
                      </a:r>
                      <a:r>
                        <a:rPr lang="ru-RU" sz="1100" u="none" strike="noStrike" baseline="0" dirty="0" smtClean="0">
                          <a:effectLst/>
                          <a:latin typeface="Century" pitchFamily="18" charset="0"/>
                        </a:rPr>
                        <a:t> по займам ЖССБ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по </a:t>
                      </a:r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вознаграждениям по всем ипотечным займам</a:t>
                      </a: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  <a:latin typeface="Century" pitchFamily="18" charset="0"/>
                        </a:rPr>
                        <a:t> (118 МРП)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253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Century" pitchFamily="18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i="1" u="none" strike="noStrike" dirty="0">
                          <a:effectLst/>
                          <a:latin typeface="Century" pitchFamily="18" charset="0"/>
                        </a:rPr>
                        <a:t>*налоговые вычеты по ДПВ, на обучение, на медицину и по вознаграждениям применяются только при самостоятельном </a:t>
                      </a:r>
                      <a:r>
                        <a:rPr lang="ru-RU" sz="800" i="1" u="none" strike="noStrike" dirty="0" smtClean="0">
                          <a:effectLst/>
                          <a:latin typeface="Century" pitchFamily="18" charset="0"/>
                        </a:rPr>
                        <a:t>налогообложении</a:t>
                      </a:r>
                    </a:p>
                    <a:p>
                      <a:pPr algn="l" fontAlgn="ctr"/>
                      <a:r>
                        <a:rPr lang="ru-RU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** предусмотрен порядок применения предварительных налоговых вычетов</a:t>
                      </a:r>
                      <a:endParaRPr lang="ru-RU" sz="800" b="0" i="1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8297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ПОРЯДОК ОПРЕДЕЛЕНИЯ ОБЛАГАЕМОГО ДОХОДА У ИСТОЧНИКА ВЫПЛАТЫ  ФИЗИЧЕСКИХ ЛИЦ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 по договорам ГПХ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15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--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стандартный вычет размере 1 МЗП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4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ПОРЯДОК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ОПРЕДЕЛЕНИЯ ДОХОДА ЛИЦ, ЗАНИМАЮЩИХСЯ ЧАСТНОЙ ПРАКТИКОЙ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--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учет профессиональных вычетов и амортизационных отчислений по стоимости активов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Декларация по ИПН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Декларация о доходах и имуществе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Особый порядок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в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озврата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" pitchFamily="18" charset="0"/>
                        </a:rPr>
                        <a:t> ИПН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5" name="Правая фигурная скобка 4"/>
          <p:cNvSpPr/>
          <p:nvPr/>
        </p:nvSpPr>
        <p:spPr>
          <a:xfrm>
            <a:off x="8503543" y="3043044"/>
            <a:ext cx="103187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100"/>
          </a:p>
        </p:txBody>
      </p:sp>
      <p:sp>
        <p:nvSpPr>
          <p:cNvPr id="6" name="TextBox 2"/>
          <p:cNvSpPr txBox="1"/>
          <p:nvPr/>
        </p:nvSpPr>
        <p:spPr>
          <a:xfrm rot="-5400000">
            <a:off x="8467504" y="3379254"/>
            <a:ext cx="745996" cy="467541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vert"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900" b="1" dirty="0">
                <a:latin typeface="Century" pitchFamily="18" charset="0"/>
              </a:rPr>
              <a:t>не более 564 МРП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6507678"/>
            <a:ext cx="727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i="1" dirty="0" smtClean="0">
                <a:latin typeface="Century" pitchFamily="18" charset="0"/>
              </a:rPr>
              <a:t>Примечание: </a:t>
            </a:r>
            <a:r>
              <a:rPr lang="ru-RU" sz="800" dirty="0" smtClean="0">
                <a:latin typeface="Century" pitchFamily="18" charset="0"/>
              </a:rPr>
              <a:t>по поручению министра финансов РК </a:t>
            </a:r>
            <a:r>
              <a:rPr lang="ru-RU" sz="800" dirty="0" err="1" smtClean="0">
                <a:latin typeface="Century" pitchFamily="18" charset="0"/>
              </a:rPr>
              <a:t>Смаилова</a:t>
            </a:r>
            <a:r>
              <a:rPr lang="ru-RU" sz="800" dirty="0" smtClean="0">
                <a:latin typeface="Century" pitchFamily="18" charset="0"/>
              </a:rPr>
              <a:t> А.А. необходимо рассмотреть вопрос округления размеров налоговых вычетов </a:t>
            </a:r>
            <a:endParaRPr lang="ru-RU" sz="800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8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</TotalTime>
  <Words>303</Words>
  <Application>Microsoft Office PowerPoint</Application>
  <PresentationFormat>Экран (4:3)</PresentationFormat>
  <Paragraphs>46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Тема Office</vt:lpstr>
      <vt:lpstr>Основания  для уменьшения исчисленного ИПН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</dc:title>
  <dc:creator>Мустафина Асемгуль Оралбаевна</dc:creator>
  <cp:lastModifiedBy>Пользователь Windows</cp:lastModifiedBy>
  <cp:revision>33</cp:revision>
  <cp:lastPrinted>2019-08-21T03:41:23Z</cp:lastPrinted>
  <dcterms:created xsi:type="dcterms:W3CDTF">2019-04-25T03:45:41Z</dcterms:created>
  <dcterms:modified xsi:type="dcterms:W3CDTF">2019-09-18T02:26:41Z</dcterms:modified>
</cp:coreProperties>
</file>